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6" r:id="rId4"/>
    <p:sldId id="265" r:id="rId5"/>
    <p:sldId id="267" r:id="rId6"/>
    <p:sldId id="269" r:id="rId7"/>
    <p:sldId id="270" r:id="rId8"/>
    <p:sldId id="261" r:id="rId9"/>
    <p:sldId id="271" r:id="rId10"/>
    <p:sldId id="264" r:id="rId11"/>
    <p:sldId id="258" r:id="rId12"/>
    <p:sldId id="262" r:id="rId13"/>
    <p:sldId id="272" r:id="rId14"/>
    <p:sldId id="263" r:id="rId15"/>
    <p:sldId id="259" r:id="rId16"/>
    <p:sldId id="260" r:id="rId17"/>
    <p:sldId id="268" r:id="rId1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G Bagøien Johnsen" initials="LGBJ" lastIdx="1" clrIdx="0">
    <p:extLst>
      <p:ext uri="{19B8F6BF-5375-455C-9EA6-DF929625EA0E}">
        <p15:presenceInfo xmlns:p15="http://schemas.microsoft.com/office/powerpoint/2012/main" userId="9658ab7c958796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728" autoAdjust="0"/>
  </p:normalViewPr>
  <p:slideViewPr>
    <p:cSldViewPr snapToGrid="0">
      <p:cViewPr varScale="1">
        <p:scale>
          <a:sx n="57" d="100"/>
          <a:sy n="57" d="100"/>
        </p:scale>
        <p:origin x="3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G Bagøien Johnsen" userId="9658ab7c95879647" providerId="LiveId" clId="{23FD0D40-9226-4173-9F55-0787F6300C26}"/>
    <pc:docChg chg="modShowInfo">
      <pc:chgData name="Lars G Bagøien Johnsen" userId="9658ab7c95879647" providerId="LiveId" clId="{23FD0D40-9226-4173-9F55-0787F6300C26}" dt="2021-08-07T23:41:21.847" v="0" actId="274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68DA3-7CD7-4262-B073-370B117CF7D7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CA0DD-815B-4E66-BFFF-73055B4D5E6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730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CA0DD-815B-4E66-BFFF-73055B4D5E63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445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Taken</a:t>
            </a:r>
            <a:r>
              <a:rPr lang="nb-NO" dirty="0"/>
              <a:t> from a sample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nouns</a:t>
            </a:r>
            <a:r>
              <a:rPr lang="nb-NO" dirty="0"/>
              <a:t> </a:t>
            </a:r>
            <a:r>
              <a:rPr lang="nb-NO" dirty="0" err="1"/>
              <a:t>among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2500 most </a:t>
            </a:r>
            <a:r>
              <a:rPr lang="nb-NO" dirty="0" err="1"/>
              <a:t>frequent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. The first is just a </a:t>
            </a:r>
            <a:r>
              <a:rPr lang="nb-NO" dirty="0" err="1"/>
              <a:t>randmom</a:t>
            </a:r>
            <a:r>
              <a:rPr lang="nb-NO" dirty="0"/>
              <a:t> sample.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CA0DD-815B-4E66-BFFF-73055B4D5E63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1424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Problem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judged</a:t>
            </a:r>
            <a:r>
              <a:rPr lang="nb-NO" dirty="0"/>
              <a:t> </a:t>
            </a:r>
            <a:r>
              <a:rPr lang="nb-NO" dirty="0" err="1"/>
              <a:t>equally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. </a:t>
            </a:r>
            <a:r>
              <a:rPr lang="nb-NO" dirty="0" err="1"/>
              <a:t>Among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Scandinavian </a:t>
            </a:r>
            <a:r>
              <a:rPr lang="nb-NO" dirty="0" err="1"/>
              <a:t>languages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postnominal (</a:t>
            </a:r>
            <a:r>
              <a:rPr lang="nb-NO" dirty="0" err="1"/>
              <a:t>def</a:t>
            </a:r>
            <a:r>
              <a:rPr lang="nb-NO" dirty="0"/>
              <a:t> + </a:t>
            </a:r>
            <a:r>
              <a:rPr lang="nb-NO" dirty="0" err="1"/>
              <a:t>poss</a:t>
            </a:r>
            <a:r>
              <a:rPr lang="nb-NO" dirty="0"/>
              <a:t>) is </a:t>
            </a:r>
            <a:r>
              <a:rPr lang="nb-NO" dirty="0" err="1"/>
              <a:t>unique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CA0DD-815B-4E66-BFFF-73055B4D5E63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075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Testing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Norwegian </a:t>
            </a:r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Treebank</a:t>
            </a:r>
            <a:endParaRPr lang="nb-NO" dirty="0"/>
          </a:p>
          <a:p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be </a:t>
            </a:r>
            <a:r>
              <a:rPr lang="nb-NO" dirty="0" err="1"/>
              <a:t>parsed</a:t>
            </a:r>
            <a:r>
              <a:rPr lang="nb-NO" dirty="0"/>
              <a:t> </a:t>
            </a:r>
            <a:r>
              <a:rPr lang="nb-NO" dirty="0" err="1"/>
              <a:t>afterwards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CA0DD-815B-4E66-BFFF-73055B4D5E63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94069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happens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construction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A: it starts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prenominal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CA0DD-815B-4E66-BFFF-73055B4D5E63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829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Example</a:t>
            </a:r>
            <a:r>
              <a:rPr lang="nb-NO" dirty="0"/>
              <a:t> –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fall in </a:t>
            </a:r>
            <a:r>
              <a:rPr lang="nb-NO" dirty="0" err="1"/>
              <a:t>between</a:t>
            </a:r>
            <a:r>
              <a:rPr lang="nb-NO" dirty="0"/>
              <a:t>?</a:t>
            </a:r>
          </a:p>
          <a:p>
            <a:r>
              <a:rPr lang="nb-NO" dirty="0"/>
              <a:t>Random </a:t>
            </a:r>
            <a:r>
              <a:rPr lang="nb-NO" dirty="0" err="1"/>
              <a:t>selection</a:t>
            </a:r>
            <a:r>
              <a:rPr lang="nb-NO" dirty="0"/>
              <a:t>.</a:t>
            </a:r>
          </a:p>
          <a:p>
            <a:r>
              <a:rPr lang="nb-NO" dirty="0"/>
              <a:t>Support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claim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postnominal is </a:t>
            </a:r>
            <a:r>
              <a:rPr lang="nb-NO" dirty="0" err="1"/>
              <a:t>increasing</a:t>
            </a:r>
            <a:r>
              <a:rPr lang="nb-NO" dirty="0"/>
              <a:t>, </a:t>
            </a:r>
            <a:r>
              <a:rPr lang="nb-NO" dirty="0" err="1"/>
              <a:t>prenominal</a:t>
            </a:r>
            <a:r>
              <a:rPr lang="nb-NO" dirty="0"/>
              <a:t> is </a:t>
            </a:r>
            <a:r>
              <a:rPr lang="nb-NO" dirty="0" err="1"/>
              <a:t>decreasing</a:t>
            </a:r>
            <a:r>
              <a:rPr lang="nb-NO" dirty="0"/>
              <a:t>.</a:t>
            </a:r>
          </a:p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did</a:t>
            </a:r>
            <a:r>
              <a:rPr lang="nb-NO" dirty="0"/>
              <a:t> it start to rise in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place</a:t>
            </a:r>
            <a:r>
              <a:rPr lang="nb-NO" dirty="0"/>
              <a:t>?</a:t>
            </a:r>
          </a:p>
          <a:p>
            <a:endParaRPr lang="nb-NO" dirty="0"/>
          </a:p>
          <a:p>
            <a:r>
              <a:rPr lang="nb-NO" dirty="0" err="1"/>
              <a:t>Some</a:t>
            </a:r>
            <a:r>
              <a:rPr lang="nb-NO" dirty="0"/>
              <a:t> cases in 1900th </a:t>
            </a:r>
            <a:r>
              <a:rPr lang="nb-NO" dirty="0" err="1"/>
              <a:t>century</a:t>
            </a:r>
            <a:r>
              <a:rPr lang="nb-NO" dirty="0"/>
              <a:t> – «</a:t>
            </a:r>
            <a:r>
              <a:rPr lang="nb-NO" dirty="0" err="1"/>
              <a:t>friend</a:t>
            </a:r>
            <a:r>
              <a:rPr lang="nb-NO" dirty="0"/>
              <a:t> my» venen min – used </a:t>
            </a:r>
            <a:r>
              <a:rPr lang="nb-NO" dirty="0" err="1"/>
              <a:t>vocatively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CA0DD-815B-4E66-BFFF-73055B4D5E63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1268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Example</a:t>
            </a:r>
            <a:r>
              <a:rPr lang="nb-NO" dirty="0"/>
              <a:t> –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fall in </a:t>
            </a:r>
            <a:r>
              <a:rPr lang="nb-NO" dirty="0" err="1"/>
              <a:t>between</a:t>
            </a:r>
            <a:r>
              <a:rPr lang="nb-NO" dirty="0"/>
              <a:t>?</a:t>
            </a:r>
          </a:p>
          <a:p>
            <a:r>
              <a:rPr lang="nb-NO" dirty="0"/>
              <a:t>Random </a:t>
            </a:r>
            <a:r>
              <a:rPr lang="nb-NO" dirty="0" err="1"/>
              <a:t>selection</a:t>
            </a:r>
            <a:r>
              <a:rPr lang="nb-NO" dirty="0"/>
              <a:t>.</a:t>
            </a:r>
          </a:p>
          <a:p>
            <a:r>
              <a:rPr lang="nb-NO" dirty="0"/>
              <a:t>Support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claim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postnominal is </a:t>
            </a:r>
            <a:r>
              <a:rPr lang="nb-NO" dirty="0" err="1"/>
              <a:t>increasing</a:t>
            </a:r>
            <a:r>
              <a:rPr lang="nb-NO" dirty="0"/>
              <a:t>, </a:t>
            </a:r>
            <a:r>
              <a:rPr lang="nb-NO" dirty="0" err="1"/>
              <a:t>prenominal</a:t>
            </a:r>
            <a:r>
              <a:rPr lang="nb-NO" dirty="0"/>
              <a:t> is </a:t>
            </a:r>
            <a:r>
              <a:rPr lang="nb-NO" dirty="0" err="1"/>
              <a:t>decreasing</a:t>
            </a:r>
            <a:r>
              <a:rPr lang="nb-NO" dirty="0"/>
              <a:t>.</a:t>
            </a:r>
          </a:p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did</a:t>
            </a:r>
            <a:r>
              <a:rPr lang="nb-NO" dirty="0"/>
              <a:t> it start to rise in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place</a:t>
            </a:r>
            <a:r>
              <a:rPr lang="nb-NO" dirty="0"/>
              <a:t>?</a:t>
            </a:r>
          </a:p>
          <a:p>
            <a:endParaRPr lang="nb-NO" dirty="0"/>
          </a:p>
          <a:p>
            <a:r>
              <a:rPr lang="nb-NO" dirty="0" err="1"/>
              <a:t>Some</a:t>
            </a:r>
            <a:r>
              <a:rPr lang="nb-NO" dirty="0"/>
              <a:t> cases in 1900th </a:t>
            </a:r>
            <a:r>
              <a:rPr lang="nb-NO" dirty="0" err="1"/>
              <a:t>century</a:t>
            </a:r>
            <a:r>
              <a:rPr lang="nb-NO" dirty="0"/>
              <a:t> – «</a:t>
            </a:r>
            <a:r>
              <a:rPr lang="nb-NO" dirty="0" err="1"/>
              <a:t>friend</a:t>
            </a:r>
            <a:r>
              <a:rPr lang="nb-NO" dirty="0"/>
              <a:t> my» venen min – used </a:t>
            </a:r>
            <a:r>
              <a:rPr lang="nb-NO" dirty="0" err="1"/>
              <a:t>vocatively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CA0DD-815B-4E66-BFFF-73055B4D5E63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9560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From head to toe – singular (</a:t>
            </a:r>
            <a:r>
              <a:rPr lang="nb-NO" dirty="0" err="1"/>
              <a:t>mostly</a:t>
            </a:r>
            <a:r>
              <a:rPr lang="nb-NO" dirty="0"/>
              <a:t>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CA0DD-815B-4E66-BFFF-73055B4D5E63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3780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Core</a:t>
            </a:r>
            <a:r>
              <a:rPr lang="nb-NO" dirty="0"/>
              <a:t> </a:t>
            </a:r>
            <a:r>
              <a:rPr lang="nb-NO" dirty="0" err="1"/>
              <a:t>family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CA0DD-815B-4E66-BFFF-73055B4D5E63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5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align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CA0DD-815B-4E66-BFFF-73055B4D5E63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301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72927BC-FFC5-4124-856D-6E8972B18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E8C2BD0-FB93-4270-9160-76481D836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4E7FF0A-B8C7-4436-9F51-94B6B279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1973D9B-D99B-406C-9B09-E2F475C7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BCD5BB2-DE97-45BA-B78F-5624ACA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6399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F9BFAD-C853-4591-AC55-FBE4213C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A5BD68A2-E1DF-49B0-BA87-BD61B47EF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2AD11BB-3D52-4D45-9EFD-338F25D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C3C5060-4F5C-451E-8AC4-D3D974FAF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A852D76-382D-4FD5-BB54-995814843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270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2586A79-2665-417B-A5B3-08C019A62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CF1B4F3-3221-47A0-924B-749D240E5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D8F02FA-8AC6-4015-A77B-E5117D502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BF7BF33-249F-4CF8-8A72-64B5B62B5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4B854E7-A2CD-4682-9962-82424330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911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0A13D2-A40D-4897-AB5C-6319F09C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FCD845B-1F8C-408B-8926-2AC49E179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D97C104-35AE-4CB7-969A-E7891403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1E80C16-4496-4855-97D3-29AAAAC6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B072F01-B36C-41AD-8456-E7FC006F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164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6F208C-8A9E-4095-982D-133A5987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8EAB062-0600-44B3-BE28-1BAEAFCF7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720A23C-D29B-43B0-91DA-A8B1021E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B806219-0E75-4E98-95F2-3AD610A7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1B66A5F-7690-4F82-8215-180F589B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172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42EA01A-3DC2-45CA-A9F6-C836D6FD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678001D-7B23-4BF5-AEF9-781FA5AF1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93F457D-5D46-4277-8E55-90A724B56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72A2D43-FF34-4773-8A3B-4EC432F59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0A0F8B3-678C-48C8-94A6-B62C9FD5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56BA2AE-44E9-4297-AB50-D91A6B88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885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9858BB-2FC2-4F41-8256-3C10F8CD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F2D40ED-B780-4E84-97C5-5B0CA06B2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4538836-F11A-400E-AFB3-9BBAFC719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E22FD641-5BB4-4861-A3F7-799654293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93B1F85-E06F-4B3B-A774-408FB29B5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B0572947-2E44-4B5A-83EC-14F6167E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C509A886-2DBB-4661-A55A-F17B425B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BFC995DF-BE68-4964-8653-37DD008F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390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186C76-113B-4BFB-9F6E-ED5D0D69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EAC464A-8B0C-4367-9393-F68240DC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8175022-F33D-4685-809F-95254D249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9BF582B-515B-4DB1-862E-C34AE425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1636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0C97D636-05D8-49C8-8C59-B3B31C9D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EB22BC9A-0F12-4AE1-9C9A-2CAE6887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1C67D404-0E21-4784-90A2-39EF9AFF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258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B917F25-C6D8-499C-A123-687B43BF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CB4BC9B-C92F-4D87-BA4C-B003BA73A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81C4E27-0606-4EE9-A22D-A21CA2C09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27E9BA9-4C57-4E21-834C-17F75DC5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59E1046-ADFE-4BFE-B59A-B686CB11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15BA4DA-D532-4CA5-905B-D4940561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946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CA52F4-CB43-4120-82CB-E06FB825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BC4EC05B-C131-4249-B953-6AB884B98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C53DF48-0506-4207-A7E5-18FF57533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09FEEFC-CA2C-4436-BCB9-BD592362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9844949-0FC8-4D14-82BF-F49541888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4E65A7E-CBDC-497E-9147-9F4BA5D1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090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BFEA5E9-329D-4C73-8153-D7E996C4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1CF4076-4038-40CD-9861-E0FAE42AD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5ABFAFD-8E91-41CF-98B4-1D0571D11E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A2317-1B6D-401E-8D1A-AEDC69CB7F26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9BD20A-900B-4E3C-A49F-EE96FBE20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75C3562-3F8C-4B6A-B2A6-D18D9489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0F5BB-A7DC-43B8-A3A2-42BBAD11D39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973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mailto:Lars.johnsen@nb.no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www.nb.no/sprakbanken/ngram" TargetMode="External"/><Relationship Id="rId5" Type="http://schemas.openxmlformats.org/officeDocument/2006/relationships/hyperlink" Target="https://github.com/Yoonsen/Modules" TargetMode="External"/><Relationship Id="rId4" Type="http://schemas.openxmlformats.org/officeDocument/2006/relationships/hyperlink" Target="https://ww.nb.n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hyperlink" Target="https://www.nb.no/sprakbanken/ressurskatalog/oai-nb-no-sbr-10/" TargetMode="Externa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80CEA9-B6C9-4EBF-9B15-DED47FE18B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Genitive</a:t>
            </a:r>
            <a:r>
              <a:rPr lang="nb-NO" dirty="0"/>
              <a:t> </a:t>
            </a:r>
            <a:r>
              <a:rPr lang="nb-NO" dirty="0" err="1"/>
              <a:t>inversion</a:t>
            </a:r>
            <a:r>
              <a:rPr lang="nb-NO" dirty="0"/>
              <a:t> in Norwegian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A054E3A6-2F54-4D86-9029-A0D9EFB64A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Lars G Johnsen</a:t>
            </a:r>
          </a:p>
          <a:p>
            <a:r>
              <a:rPr lang="nb-NO" dirty="0"/>
              <a:t>National Library </a:t>
            </a:r>
            <a:r>
              <a:rPr lang="nb-NO" dirty="0" err="1"/>
              <a:t>of</a:t>
            </a:r>
            <a:r>
              <a:rPr lang="nb-NO" dirty="0"/>
              <a:t> Norway</a:t>
            </a:r>
          </a:p>
          <a:p>
            <a:r>
              <a:rPr lang="nb-NO" dirty="0">
                <a:hlinkClick r:id="rId5"/>
              </a:rPr>
              <a:t>Lars.johnsen@nb.no</a:t>
            </a:r>
            <a:endParaRPr lang="nb-NO" dirty="0"/>
          </a:p>
          <a:p>
            <a:r>
              <a:rPr lang="nb-NO" dirty="0" err="1"/>
              <a:t>Qualico</a:t>
            </a:r>
            <a:r>
              <a:rPr lang="nb-NO" dirty="0"/>
              <a:t> 2021 – Tokyo, Japan</a:t>
            </a:r>
          </a:p>
        </p:txBody>
      </p:sp>
      <p:pic>
        <p:nvPicPr>
          <p:cNvPr id="5" name="Lyd 4">
            <a:hlinkClick r:id="" action="ppaction://media"/>
            <a:extLst>
              <a:ext uri="{FF2B5EF4-FFF2-40B4-BE49-F238E27FC236}">
                <a16:creationId xmlns:a16="http://schemas.microsoft.com/office/drawing/2014/main" id="{3B56A45A-10B8-47F5-B86C-80679A8764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2"/>
    </mc:Choice>
    <mc:Fallback xmlns="">
      <p:transition spd="slow" advTm="11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6F5925-8997-4808-945D-39A725C2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Goal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9075DF2-2E4F-4EF0-AD0B-D48553FA5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historical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general </a:t>
            </a:r>
            <a:r>
              <a:rPr lang="nb-NO" dirty="0" err="1"/>
              <a:t>tendency</a:t>
            </a:r>
            <a:r>
              <a:rPr lang="nb-NO" dirty="0"/>
              <a:t>?</a:t>
            </a:r>
          </a:p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factors</a:t>
            </a:r>
            <a:r>
              <a:rPr lang="nb-NO" dirty="0"/>
              <a:t> </a:t>
            </a:r>
            <a:r>
              <a:rPr lang="nb-NO" dirty="0" err="1"/>
              <a:t>influence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choice</a:t>
            </a:r>
            <a:r>
              <a:rPr lang="nb-NO" dirty="0"/>
              <a:t>?</a:t>
            </a:r>
          </a:p>
          <a:p>
            <a:endParaRPr lang="nb-NO" dirty="0"/>
          </a:p>
          <a:p>
            <a:r>
              <a:rPr lang="nb-NO" dirty="0" err="1"/>
              <a:t>Hypothesis</a:t>
            </a:r>
            <a:r>
              <a:rPr lang="nb-NO" dirty="0"/>
              <a:t> - </a:t>
            </a:r>
          </a:p>
        </p:txBody>
      </p:sp>
      <p:pic>
        <p:nvPicPr>
          <p:cNvPr id="5" name="Lyd 4">
            <a:hlinkClick r:id="" action="ppaction://media"/>
            <a:extLst>
              <a:ext uri="{FF2B5EF4-FFF2-40B4-BE49-F238E27FC236}">
                <a16:creationId xmlns:a16="http://schemas.microsoft.com/office/drawing/2014/main" id="{125C7102-473A-426C-B37F-EFC83DF3B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3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19"/>
    </mc:Choice>
    <mc:Fallback xmlns="">
      <p:transition spd="slow" advTm="49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CCE9C34-A1C4-4169-BF26-D3ED5B16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Body parts – </a:t>
            </a:r>
            <a:r>
              <a:rPr lang="nb-NO" dirty="0" err="1"/>
              <a:t>aggregated</a:t>
            </a:r>
            <a:endParaRPr lang="nb-NO" dirty="0"/>
          </a:p>
        </p:txBody>
      </p:sp>
      <p:pic>
        <p:nvPicPr>
          <p:cNvPr id="6" name="Lyd 5">
            <a:hlinkClick r:id="" action="ppaction://media"/>
            <a:extLst>
              <a:ext uri="{FF2B5EF4-FFF2-40B4-BE49-F238E27FC236}">
                <a16:creationId xmlns:a16="http://schemas.microsoft.com/office/drawing/2014/main" id="{7031015F-115B-4EB7-BE0F-B676AB49E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4202024-32E5-4ED8-A6CC-E1D5CFF76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66" y="1996281"/>
            <a:ext cx="7772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67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47"/>
    </mc:Choice>
    <mc:Fallback xmlns="">
      <p:transition spd="slow" advTm="34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4CF295-7B19-40BE-818A-8EBC575C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Family </a:t>
            </a:r>
            <a:r>
              <a:rPr lang="nb-NO" dirty="0" err="1"/>
              <a:t>aggregated</a:t>
            </a:r>
            <a:endParaRPr lang="nb-NO" dirty="0"/>
          </a:p>
        </p:txBody>
      </p:sp>
      <p:pic>
        <p:nvPicPr>
          <p:cNvPr id="6" name="Lyd 5">
            <a:hlinkClick r:id="" action="ppaction://media"/>
            <a:extLst>
              <a:ext uri="{FF2B5EF4-FFF2-40B4-BE49-F238E27FC236}">
                <a16:creationId xmlns:a16="http://schemas.microsoft.com/office/drawing/2014/main" id="{FFF84E0C-9B83-48DC-8D1E-6CA7B003C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9CB3606-3EF4-45D0-9D71-66D897FC5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7" y="202247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0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7"/>
    </mc:Choice>
    <mc:Fallback xmlns="">
      <p:transition spd="slow" advTm="26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4B223AB-EE07-4FD7-A7E2-CB094ABA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selected</a:t>
            </a:r>
            <a:r>
              <a:rPr lang="nb-NO" dirty="0"/>
              <a:t> </a:t>
            </a:r>
            <a:r>
              <a:rPr lang="nb-NO" dirty="0" err="1"/>
              <a:t>objects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DEA33EB-D608-46B2-8AC2-5E0155870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0FDC0F-D70C-4DEB-88C7-CBAF64163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2166938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32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>
            <a:extLst>
              <a:ext uri="{FF2B5EF4-FFF2-40B4-BE49-F238E27FC236}">
                <a16:creationId xmlns:a16="http://schemas.microsoft.com/office/drawing/2014/main" id="{11BE1E70-4F92-44EC-9268-89EC51B64E01}"/>
              </a:ext>
            </a:extLst>
          </p:cNvPr>
          <p:cNvSpPr txBox="1"/>
          <p:nvPr/>
        </p:nvSpPr>
        <p:spPr>
          <a:xfrm>
            <a:off x="604157" y="1894115"/>
            <a:ext cx="14318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Yours = din</a:t>
            </a:r>
          </a:p>
          <a:p>
            <a:r>
              <a:rPr lang="nb-NO" dirty="0"/>
              <a:t>Mine = min</a:t>
            </a:r>
          </a:p>
          <a:p>
            <a:r>
              <a:rPr lang="nb-NO" dirty="0"/>
              <a:t>His = hans</a:t>
            </a:r>
          </a:p>
          <a:p>
            <a:r>
              <a:rPr lang="nb-NO" dirty="0"/>
              <a:t>Her = hennes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A437FA-0782-4A1D-8D4E-EEEC3509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59" y="4294629"/>
            <a:ext cx="4551876" cy="217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0CEE02-CB40-427A-B966-C4B3ADDFD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60" y="1494252"/>
            <a:ext cx="4551876" cy="217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84BFA96-5D11-4A98-BFBF-0F49597C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35" y="1494252"/>
            <a:ext cx="4551876" cy="217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5EA8C223-AB2A-49A4-B3CA-ABE87FBF4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758" y="4263303"/>
            <a:ext cx="4682834" cy="2240310"/>
          </a:xfrm>
          <a:prstGeom prst="rect">
            <a:avLst/>
          </a:prstGeom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FF9C90EE-4230-4CB2-934D-F4C9016B8C5C}"/>
              </a:ext>
            </a:extLst>
          </p:cNvPr>
          <p:cNvSpPr txBox="1"/>
          <p:nvPr/>
        </p:nvSpPr>
        <p:spPr>
          <a:xfrm>
            <a:off x="4058638" y="675336"/>
            <a:ext cx="4770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/>
              <a:t>Influence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possessor</a:t>
            </a:r>
            <a:r>
              <a:rPr lang="nb-NO" sz="2800" dirty="0"/>
              <a:t> </a:t>
            </a:r>
            <a:r>
              <a:rPr lang="nb-NO" sz="2800" dirty="0" err="1"/>
              <a:t>pronoun</a:t>
            </a:r>
            <a:endParaRPr lang="nb-NO" sz="2800" dirty="0"/>
          </a:p>
        </p:txBody>
      </p:sp>
      <p:pic>
        <p:nvPicPr>
          <p:cNvPr id="13" name="Lyd 12">
            <a:hlinkClick r:id="" action="ppaction://media"/>
            <a:extLst>
              <a:ext uri="{FF2B5EF4-FFF2-40B4-BE49-F238E27FC236}">
                <a16:creationId xmlns:a16="http://schemas.microsoft.com/office/drawing/2014/main" id="{B69E73ED-5437-4E3C-A0A5-9437C83AD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743"/>
    </mc:Choice>
    <mc:Fallback xmlns="">
      <p:transition spd="slow" advTm="127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72ABC40-B434-427B-9DFD-D8EAEDBC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5" y="365125"/>
            <a:ext cx="2313214" cy="5431518"/>
          </a:xfrm>
        </p:spPr>
        <p:txBody>
          <a:bodyPr>
            <a:normAutofit/>
          </a:bodyPr>
          <a:lstStyle/>
          <a:p>
            <a:r>
              <a:rPr lang="nb-NO" sz="3600" dirty="0"/>
              <a:t>Trendlines for a random </a:t>
            </a:r>
            <a:r>
              <a:rPr lang="nb-NO" sz="3600" dirty="0" err="1"/>
              <a:t>selection</a:t>
            </a:r>
            <a:r>
              <a:rPr lang="nb-NO" sz="3600" dirty="0"/>
              <a:t> </a:t>
            </a:r>
            <a:r>
              <a:rPr lang="nb-NO" sz="3600" dirty="0" err="1"/>
              <a:t>of</a:t>
            </a:r>
            <a:r>
              <a:rPr lang="nb-NO" sz="3600" dirty="0"/>
              <a:t> </a:t>
            </a:r>
            <a:r>
              <a:rPr lang="nb-NO" sz="3600" dirty="0" err="1"/>
              <a:t>nouns</a:t>
            </a:r>
            <a:endParaRPr lang="nb-NO" sz="3600" dirty="0"/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D1F1FFFE-1F64-402E-8EA3-B45A93040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28308" y="365125"/>
            <a:ext cx="6310993" cy="292613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9DD72608-44AE-41FD-B170-829EF9BA2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509" y="3404245"/>
            <a:ext cx="6310992" cy="2971955"/>
          </a:xfrm>
          <a:prstGeom prst="rect">
            <a:avLst/>
          </a:prstGeom>
        </p:spPr>
      </p:pic>
      <p:pic>
        <p:nvPicPr>
          <p:cNvPr id="9" name="Lyd 8">
            <a:hlinkClick r:id="" action="ppaction://media"/>
            <a:extLst>
              <a:ext uri="{FF2B5EF4-FFF2-40B4-BE49-F238E27FC236}">
                <a16:creationId xmlns:a16="http://schemas.microsoft.com/office/drawing/2014/main" id="{553DC322-810D-41BD-A4AC-BD6E6D397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84"/>
    </mc:Choice>
    <mc:Fallback xmlns="">
      <p:transition spd="slow" advTm="91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E9D5AB4-F113-4F77-900B-7436C5B2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Relational</a:t>
            </a:r>
            <a:r>
              <a:rPr lang="nb-NO" dirty="0"/>
              <a:t> </a:t>
            </a:r>
            <a:r>
              <a:rPr lang="nb-NO" dirty="0" err="1"/>
              <a:t>nouns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25078E3C-2AC9-4AF4-B4F6-5BED49DC3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35652" y="2162536"/>
            <a:ext cx="8515350" cy="4010025"/>
          </a:xfrm>
          <a:prstGeom prst="rect">
            <a:avLst/>
          </a:prstGeom>
        </p:spPr>
      </p:pic>
      <p:pic>
        <p:nvPicPr>
          <p:cNvPr id="7" name="Lyd 6">
            <a:hlinkClick r:id="" action="ppaction://media"/>
            <a:extLst>
              <a:ext uri="{FF2B5EF4-FFF2-40B4-BE49-F238E27FC236}">
                <a16:creationId xmlns:a16="http://schemas.microsoft.com/office/drawing/2014/main" id="{361E470A-6A76-446F-A342-90959ADB0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73"/>
    </mc:Choice>
    <mc:Fallback xmlns="">
      <p:transition spd="slow" advTm="29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2AF4B4-79EC-4AD6-B586-D4FD61D7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Conclusion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249354D-0763-4013-8808-6400575C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evidence</a:t>
            </a:r>
            <a:r>
              <a:rPr lang="nb-NO" dirty="0"/>
              <a:t> </a:t>
            </a:r>
            <a:r>
              <a:rPr lang="nb-NO" dirty="0" err="1"/>
              <a:t>suggests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postnominal form is more and more </a:t>
            </a:r>
            <a:r>
              <a:rPr lang="nb-NO" dirty="0" err="1"/>
              <a:t>chosen</a:t>
            </a:r>
            <a:r>
              <a:rPr lang="nb-NO" dirty="0"/>
              <a:t> over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prenominal</a:t>
            </a:r>
            <a:r>
              <a:rPr lang="nb-NO" dirty="0"/>
              <a:t>.</a:t>
            </a:r>
          </a:p>
        </p:txBody>
      </p:sp>
      <p:pic>
        <p:nvPicPr>
          <p:cNvPr id="5" name="Lyd 4">
            <a:hlinkClick r:id="" action="ppaction://media"/>
            <a:extLst>
              <a:ext uri="{FF2B5EF4-FFF2-40B4-BE49-F238E27FC236}">
                <a16:creationId xmlns:a16="http://schemas.microsoft.com/office/drawing/2014/main" id="{CD438F1E-8AB2-4C99-89F1-BA09F1F81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7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17"/>
    </mc:Choice>
    <mc:Fallback xmlns="">
      <p:transition spd="slow" advTm="19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8D207D-51E8-4F79-AEE3-DF7FC7F1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Genitive</a:t>
            </a:r>
            <a:r>
              <a:rPr lang="nb-NO" dirty="0"/>
              <a:t> </a:t>
            </a:r>
            <a:r>
              <a:rPr lang="nb-NO" dirty="0" err="1"/>
              <a:t>inversion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AC30164-AE17-4AF9-A71D-295020F13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Hans arm er </a:t>
            </a:r>
            <a:r>
              <a:rPr lang="en-US" dirty="0" err="1"/>
              <a:t>sterk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His arm is strong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Armen </a:t>
            </a:r>
            <a:r>
              <a:rPr lang="en-US" dirty="0" err="1"/>
              <a:t>hans</a:t>
            </a:r>
            <a:r>
              <a:rPr lang="en-US" dirty="0"/>
              <a:t> er </a:t>
            </a:r>
            <a:r>
              <a:rPr lang="en-US" dirty="0" err="1"/>
              <a:t>sterk</a:t>
            </a:r>
            <a:endParaRPr lang="en-US" dirty="0"/>
          </a:p>
          <a:p>
            <a:pPr marL="0" indent="0">
              <a:buNone/>
            </a:pPr>
            <a:r>
              <a:rPr lang="en-US" i="1" dirty="0" err="1"/>
              <a:t>Arm#def</a:t>
            </a:r>
            <a:r>
              <a:rPr lang="en-US" i="1" dirty="0"/>
              <a:t> his is strong</a:t>
            </a:r>
          </a:p>
          <a:p>
            <a:pPr marL="0" indent="0">
              <a:buNone/>
            </a:pPr>
            <a:r>
              <a:rPr lang="en-US" dirty="0"/>
              <a:t>(the arm of his is strong)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EBCB05D-4F02-4B32-BB98-521F652D2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3741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49D63B9-7E38-46B4-B2DB-AFEC56DA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3741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D1ADBBA-3F4E-4274-9DFD-9DA7A8594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508" y="29635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13" name="Lyd 12">
            <a:hlinkClick r:id="" action="ppaction://media"/>
            <a:extLst>
              <a:ext uri="{FF2B5EF4-FFF2-40B4-BE49-F238E27FC236}">
                <a16:creationId xmlns:a16="http://schemas.microsoft.com/office/drawing/2014/main" id="{E7813EB9-FD35-495B-A884-24498FA26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69"/>
    </mc:Choice>
    <mc:Fallback xmlns="">
      <p:transition spd="slow" advTm="49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F5FED39-47DA-49BC-9495-9D29135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National Library </a:t>
            </a:r>
            <a:r>
              <a:rPr lang="nb-NO" dirty="0" err="1"/>
              <a:t>of</a:t>
            </a:r>
            <a:r>
              <a:rPr lang="nb-NO" dirty="0"/>
              <a:t> Norway	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740F92E-D123-4C1D-BDEF-CDE8A3F0F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600 000 </a:t>
            </a:r>
            <a:r>
              <a:rPr lang="nb-NO" dirty="0" err="1"/>
              <a:t>books</a:t>
            </a:r>
            <a:endParaRPr lang="nb-NO" dirty="0"/>
          </a:p>
          <a:p>
            <a:r>
              <a:rPr lang="nb-NO" dirty="0"/>
              <a:t>3 million </a:t>
            </a:r>
            <a:r>
              <a:rPr lang="nb-NO" dirty="0" err="1"/>
              <a:t>newspapers</a:t>
            </a:r>
            <a:endParaRPr lang="nb-NO" dirty="0"/>
          </a:p>
          <a:p>
            <a:r>
              <a:rPr lang="nb-NO" dirty="0"/>
              <a:t>80 000 </a:t>
            </a:r>
            <a:r>
              <a:rPr lang="nb-NO" dirty="0" err="1"/>
              <a:t>periodicals</a:t>
            </a:r>
            <a:endParaRPr lang="nb-NO" dirty="0"/>
          </a:p>
          <a:p>
            <a:pPr marL="0" indent="0">
              <a:buNone/>
            </a:pP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sets</a:t>
            </a:r>
            <a:r>
              <a:rPr lang="nb-NO" dirty="0"/>
              <a:t> (</a:t>
            </a:r>
            <a:r>
              <a:rPr lang="nb-NO" dirty="0" err="1"/>
              <a:t>frequency</a:t>
            </a:r>
            <a:r>
              <a:rPr lang="nb-NO" dirty="0"/>
              <a:t> lists, </a:t>
            </a:r>
            <a:r>
              <a:rPr lang="nb-NO" dirty="0" err="1"/>
              <a:t>concordances</a:t>
            </a:r>
            <a:r>
              <a:rPr lang="nb-NO" dirty="0"/>
              <a:t>, </a:t>
            </a:r>
            <a:r>
              <a:rPr lang="nb-NO" dirty="0" err="1"/>
              <a:t>collocations</a:t>
            </a:r>
            <a:r>
              <a:rPr lang="nb-NO" dirty="0"/>
              <a:t> etc.) </a:t>
            </a:r>
            <a:r>
              <a:rPr lang="nb-NO" dirty="0" err="1"/>
              <a:t>available</a:t>
            </a:r>
            <a:r>
              <a:rPr lang="nb-NO" dirty="0"/>
              <a:t> over an API.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Website: </a:t>
            </a:r>
            <a:r>
              <a:rPr lang="nb-NO" dirty="0">
                <a:hlinkClick r:id="rId4"/>
              </a:rPr>
              <a:t>https://ww.nb.no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API: </a:t>
            </a:r>
            <a:r>
              <a:rPr lang="nb-NO" dirty="0">
                <a:hlinkClick r:id="rId5"/>
              </a:rPr>
              <a:t>https://github.com/Yoonsen/Modules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N-</a:t>
            </a:r>
            <a:r>
              <a:rPr lang="nb-NO" dirty="0" err="1"/>
              <a:t>gramreader</a:t>
            </a:r>
            <a:r>
              <a:rPr lang="nb-NO" dirty="0"/>
              <a:t>: </a:t>
            </a:r>
            <a:r>
              <a:rPr lang="nb-NO" dirty="0">
                <a:hlinkClick r:id="rId6"/>
              </a:rPr>
              <a:t>https://www.nb.no/sprakbanken/ngram</a:t>
            </a: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Lyd 4">
            <a:hlinkClick r:id="" action="ppaction://media"/>
            <a:extLst>
              <a:ext uri="{FF2B5EF4-FFF2-40B4-BE49-F238E27FC236}">
                <a16:creationId xmlns:a16="http://schemas.microsoft.com/office/drawing/2014/main" id="{6DF49D56-7963-419B-8547-0EAB20EEC2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11"/>
    </mc:Choice>
    <mc:Fallback xmlns="">
      <p:transition spd="slow" advTm="36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70EB0E1-EA00-4F54-8FC4-5A7D4223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N-grams database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A1F90F8-0588-4BEA-A87D-F6D40E6F6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Set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frequencies</a:t>
            </a:r>
            <a:r>
              <a:rPr lang="nb-NO" dirty="0"/>
              <a:t>, </a:t>
            </a:r>
            <a:r>
              <a:rPr lang="nb-NO" dirty="0" err="1"/>
              <a:t>bigrams</a:t>
            </a:r>
            <a:r>
              <a:rPr lang="nb-NO" dirty="0"/>
              <a:t> and trigrams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for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year</a:t>
            </a:r>
            <a:r>
              <a:rPr lang="nb-NO" dirty="0"/>
              <a:t> from 1810 to 2010.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D658A43-E9C5-455E-8EA0-522B6D461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" y="3075710"/>
            <a:ext cx="6054437" cy="2896498"/>
          </a:xfrm>
          <a:prstGeom prst="rect">
            <a:avLst/>
          </a:prstGeom>
        </p:spPr>
      </p:pic>
      <p:pic>
        <p:nvPicPr>
          <p:cNvPr id="6" name="Lyd 5">
            <a:hlinkClick r:id="" action="ppaction://media"/>
            <a:extLst>
              <a:ext uri="{FF2B5EF4-FFF2-40B4-BE49-F238E27FC236}">
                <a16:creationId xmlns:a16="http://schemas.microsoft.com/office/drawing/2014/main" id="{2AA25535-3F4E-4139-A33C-823FB1AC2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25"/>
    </mc:Choice>
    <mc:Fallback xmlns="">
      <p:transition spd="slow" advTm="42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A2701F-9A20-4BC3-9A2E-902B1BAD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Bigrams</a:t>
            </a:r>
            <a:r>
              <a:rPr lang="nb-NO" dirty="0"/>
              <a:t> and </a:t>
            </a:r>
            <a:r>
              <a:rPr lang="nb-NO" dirty="0" err="1"/>
              <a:t>interpretation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721B5D3-226B-4A1F-976F-E3BD5553D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A </a:t>
            </a:r>
            <a:r>
              <a:rPr lang="nb-NO" dirty="0" err="1"/>
              <a:t>bigram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point</a:t>
            </a:r>
            <a:r>
              <a:rPr lang="nb-NO" dirty="0"/>
              <a:t> to a </a:t>
            </a:r>
            <a:r>
              <a:rPr lang="nb-NO" dirty="0" err="1"/>
              <a:t>syntactic</a:t>
            </a:r>
            <a:r>
              <a:rPr lang="nb-NO" dirty="0"/>
              <a:t> </a:t>
            </a:r>
            <a:r>
              <a:rPr lang="nb-NO" dirty="0" err="1"/>
              <a:t>relation</a:t>
            </a:r>
            <a:endParaRPr lang="nb-NO" dirty="0"/>
          </a:p>
          <a:p>
            <a:r>
              <a:rPr lang="nb-NO" dirty="0" err="1"/>
              <a:t>Extracting</a:t>
            </a:r>
            <a:r>
              <a:rPr lang="nb-NO" dirty="0"/>
              <a:t> &lt;</a:t>
            </a:r>
            <a:r>
              <a:rPr lang="nb-NO" dirty="0" err="1"/>
              <a:t>noun</a:t>
            </a:r>
            <a:r>
              <a:rPr lang="nb-NO" dirty="0"/>
              <a:t>, </a:t>
            </a:r>
            <a:r>
              <a:rPr lang="nb-NO" dirty="0" err="1"/>
              <a:t>poss</a:t>
            </a:r>
            <a:r>
              <a:rPr lang="nb-NO" dirty="0"/>
              <a:t>&gt; is it a possessive </a:t>
            </a:r>
            <a:r>
              <a:rPr lang="nb-NO" dirty="0" err="1"/>
              <a:t>construction</a:t>
            </a:r>
            <a:r>
              <a:rPr lang="nb-NO" dirty="0"/>
              <a:t>?</a:t>
            </a:r>
          </a:p>
          <a:p>
            <a:endParaRPr lang="nb-NO" dirty="0"/>
          </a:p>
          <a:p>
            <a:r>
              <a:rPr lang="nb-NO" dirty="0"/>
              <a:t>Testing </a:t>
            </a:r>
            <a:r>
              <a:rPr lang="nb-NO" dirty="0" err="1"/>
              <a:t>using</a:t>
            </a:r>
            <a:r>
              <a:rPr lang="nb-NO" dirty="0"/>
              <a:t> NDT – Norwegian </a:t>
            </a:r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Treebank</a:t>
            </a:r>
            <a:endParaRPr lang="nb-NO" dirty="0"/>
          </a:p>
          <a:p>
            <a:r>
              <a:rPr lang="nb-NO" dirty="0"/>
              <a:t>As </a:t>
            </a:r>
            <a:r>
              <a:rPr lang="nb-NO" dirty="0" err="1"/>
              <a:t>well</a:t>
            </a:r>
            <a:r>
              <a:rPr lang="nb-NO" dirty="0"/>
              <a:t> as </a:t>
            </a:r>
            <a:r>
              <a:rPr lang="nb-NO" dirty="0" err="1"/>
              <a:t>extracting</a:t>
            </a:r>
            <a:r>
              <a:rPr lang="nb-NO" dirty="0"/>
              <a:t> </a:t>
            </a:r>
            <a:r>
              <a:rPr lang="nb-NO" dirty="0" err="1"/>
              <a:t>concordances</a:t>
            </a:r>
            <a:r>
              <a:rPr lang="nb-NO" dirty="0"/>
              <a:t> (</a:t>
            </a:r>
            <a:r>
              <a:rPr lang="nb-NO" dirty="0" err="1"/>
              <a:t>concordances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be </a:t>
            </a:r>
            <a:r>
              <a:rPr lang="nb-NO" dirty="0" err="1"/>
              <a:t>parsed</a:t>
            </a:r>
            <a:r>
              <a:rPr lang="nb-NO" dirty="0"/>
              <a:t>) 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NDT:</a:t>
            </a:r>
          </a:p>
          <a:p>
            <a:pPr marL="0" indent="0">
              <a:buNone/>
            </a:pPr>
            <a:r>
              <a:rPr lang="nb-NO" dirty="0"/>
              <a:t> </a:t>
            </a:r>
            <a:r>
              <a:rPr lang="nb-NO" dirty="0">
                <a:hlinkClick r:id="rId5"/>
              </a:rPr>
              <a:t>https://www.nb.no/sprakbanken/ressurskatalog/oai-nb-no-sbr-10/</a:t>
            </a:r>
            <a:endParaRPr lang="nb-NO" dirty="0"/>
          </a:p>
          <a:p>
            <a:endParaRPr lang="nb-NO" dirty="0"/>
          </a:p>
        </p:txBody>
      </p:sp>
      <p:pic>
        <p:nvPicPr>
          <p:cNvPr id="5" name="Lyd 4">
            <a:hlinkClick r:id="" action="ppaction://media"/>
            <a:extLst>
              <a:ext uri="{FF2B5EF4-FFF2-40B4-BE49-F238E27FC236}">
                <a16:creationId xmlns:a16="http://schemas.microsoft.com/office/drawing/2014/main" id="{D9ED0AC7-67B3-4FBE-B35F-D98ABBFB6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35"/>
    </mc:Choice>
    <mc:Fallback xmlns="">
      <p:transition spd="slow" advTm="87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666023-6CD1-494D-8AFA-3D03AEA1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concordance</a:t>
            </a:r>
            <a:endParaRPr lang="nb-NO" dirty="0"/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4F548979-5B06-4705-AE10-0FE1535C1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389351"/>
            <a:ext cx="12754279" cy="6611649"/>
          </a:xfrm>
        </p:spPr>
      </p:pic>
      <p:pic>
        <p:nvPicPr>
          <p:cNvPr id="11" name="Lyd 10">
            <a:hlinkClick r:id="" action="ppaction://media"/>
            <a:extLst>
              <a:ext uri="{FF2B5EF4-FFF2-40B4-BE49-F238E27FC236}">
                <a16:creationId xmlns:a16="http://schemas.microsoft.com/office/drawing/2014/main" id="{FB0EF8A9-7156-43D1-B32E-49ADCECBB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68"/>
    </mc:Choice>
    <mc:Fallback xmlns="">
      <p:transition spd="slow" advTm="25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DF884EC-4FF6-4530-9193-6513CBCD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basic</a:t>
            </a:r>
            <a:r>
              <a:rPr lang="nb-NO" dirty="0"/>
              <a:t> </a:t>
            </a:r>
            <a:r>
              <a:rPr lang="nb-NO" dirty="0" err="1"/>
              <a:t>observation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99E085B-EE0E-4651-A904-88868EFA2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Lyd 4">
            <a:hlinkClick r:id="" action="ppaction://media"/>
            <a:extLst>
              <a:ext uri="{FF2B5EF4-FFF2-40B4-BE49-F238E27FC236}">
                <a16:creationId xmlns:a16="http://schemas.microsoft.com/office/drawing/2014/main" id="{41109645-B488-4947-A853-8AC290E6D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8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5"/>
    </mc:Choice>
    <mc:Fallback xmlns="">
      <p:transition spd="slow" advTm="5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AC30164-AE17-4AF9-A71D-295020F13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EBCB05D-4F02-4B32-BB98-521F652D2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3741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49D63B9-7E38-46B4-B2DB-AFEC56DA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3741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8F4C7037-492E-41E4-8C23-B7AE65AD6910}"/>
              </a:ext>
            </a:extLst>
          </p:cNvPr>
          <p:cNvSpPr txBox="1"/>
          <p:nvPr/>
        </p:nvSpPr>
        <p:spPr>
          <a:xfrm>
            <a:off x="389915" y="408146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Body part</a:t>
            </a:r>
          </a:p>
          <a:p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0BECA70D-898B-4E99-8BB0-E3A08B76D421}"/>
              </a:ext>
            </a:extLst>
          </p:cNvPr>
          <p:cNvSpPr txBox="1"/>
          <p:nvPr/>
        </p:nvSpPr>
        <p:spPr>
          <a:xfrm>
            <a:off x="7919197" y="425305"/>
            <a:ext cx="8945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i="1" dirty="0" err="1"/>
              <a:t>arm#def</a:t>
            </a:r>
            <a:r>
              <a:rPr lang="nb-NO" i="1" dirty="0"/>
              <a:t> his</a:t>
            </a:r>
          </a:p>
          <a:p>
            <a:r>
              <a:rPr lang="nb-NO" i="1" dirty="0"/>
              <a:t>his arm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959A66DA-9146-4DC1-8600-634855A62950}"/>
              </a:ext>
            </a:extLst>
          </p:cNvPr>
          <p:cNvSpPr txBox="1"/>
          <p:nvPr/>
        </p:nvSpPr>
        <p:spPr>
          <a:xfrm>
            <a:off x="384390" y="3451383"/>
            <a:ext cx="789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Family</a:t>
            </a:r>
          </a:p>
          <a:p>
            <a:endParaRPr lang="nb-NO" dirty="0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550D3C4-2511-4A4E-92CA-F702D5886637}"/>
              </a:ext>
            </a:extLst>
          </p:cNvPr>
          <p:cNvSpPr txBox="1"/>
          <p:nvPr/>
        </p:nvSpPr>
        <p:spPr>
          <a:xfrm>
            <a:off x="8075479" y="3440262"/>
            <a:ext cx="8945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i="1" dirty="0" err="1"/>
              <a:t>mother#def</a:t>
            </a:r>
            <a:r>
              <a:rPr lang="nb-NO" i="1" dirty="0"/>
              <a:t> his</a:t>
            </a:r>
          </a:p>
          <a:p>
            <a:r>
              <a:rPr lang="nb-NO" i="1" dirty="0"/>
              <a:t>his </a:t>
            </a:r>
            <a:r>
              <a:rPr lang="nb-NO" i="1" dirty="0" err="1"/>
              <a:t>mother</a:t>
            </a:r>
            <a:endParaRPr lang="nb-NO" i="1" dirty="0"/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5ABBB703-6001-4C72-8F66-0FFEB87F3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390" y="408146"/>
            <a:ext cx="6093482" cy="2915177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2269C2FE-E472-4C6A-B74A-6D4675C4B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390" y="3515439"/>
            <a:ext cx="6120786" cy="2928240"/>
          </a:xfrm>
          <a:prstGeom prst="rect">
            <a:avLst/>
          </a:prstGeom>
        </p:spPr>
      </p:pic>
      <p:pic>
        <p:nvPicPr>
          <p:cNvPr id="19" name="Lyd 18">
            <a:hlinkClick r:id="" action="ppaction://media"/>
            <a:extLst>
              <a:ext uri="{FF2B5EF4-FFF2-40B4-BE49-F238E27FC236}">
                <a16:creationId xmlns:a16="http://schemas.microsoft.com/office/drawing/2014/main" id="{A06FA612-E763-41D9-870F-2285DB0627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63"/>
    </mc:Choice>
    <mc:Fallback xmlns="">
      <p:transition spd="slow" advTm="53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AC30164-AE17-4AF9-A71D-295020F13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EBCB05D-4F02-4B32-BB98-521F652D2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3741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49D63B9-7E38-46B4-B2DB-AFEC56DA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3741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5ABBB703-6001-4C72-8F66-0FFEB87F3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38" y="611861"/>
            <a:ext cx="5446262" cy="2605542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2269C2FE-E472-4C6A-B74A-6D4675C4B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69" y="3609278"/>
            <a:ext cx="5604504" cy="2681246"/>
          </a:xfrm>
          <a:prstGeom prst="rect">
            <a:avLst/>
          </a:prstGeom>
        </p:spPr>
      </p:pic>
      <p:pic>
        <p:nvPicPr>
          <p:cNvPr id="19" name="Lyd 18">
            <a:hlinkClick r:id="" action="ppaction://media"/>
            <a:extLst>
              <a:ext uri="{FF2B5EF4-FFF2-40B4-BE49-F238E27FC236}">
                <a16:creationId xmlns:a16="http://schemas.microsoft.com/office/drawing/2014/main" id="{A06FA612-E763-41D9-870F-2285DB0627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67EF0D-7173-41D5-96FE-45EF472E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342" y="611861"/>
            <a:ext cx="5418958" cy="27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3575B6-8FBA-49E4-9B18-E7D5569F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923" y="3609277"/>
            <a:ext cx="5330646" cy="268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7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63"/>
    </mc:Choice>
    <mc:Fallback xmlns="">
      <p:transition spd="slow" advTm="53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481</Words>
  <Application>Microsoft Office PowerPoint</Application>
  <PresentationFormat>Widescreen</PresentationFormat>
  <Paragraphs>94</Paragraphs>
  <Slides>17</Slides>
  <Notes>10</Notes>
  <HiddenSlides>0</HiddenSlides>
  <MMClips>16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Office-tema</vt:lpstr>
      <vt:lpstr>Genitive inversion in Norwegian</vt:lpstr>
      <vt:lpstr>Genitive inversion</vt:lpstr>
      <vt:lpstr>National Library of Norway </vt:lpstr>
      <vt:lpstr>N-grams database</vt:lpstr>
      <vt:lpstr>Bigrams and interpretation</vt:lpstr>
      <vt:lpstr>concordance</vt:lpstr>
      <vt:lpstr>The basic observation</vt:lpstr>
      <vt:lpstr>PowerPoint-presentasjon</vt:lpstr>
      <vt:lpstr>PowerPoint-presentasjon</vt:lpstr>
      <vt:lpstr>Goal</vt:lpstr>
      <vt:lpstr>Body parts – aggregated</vt:lpstr>
      <vt:lpstr>Family aggregated</vt:lpstr>
      <vt:lpstr>Some selected objects</vt:lpstr>
      <vt:lpstr>PowerPoint-presentasjon</vt:lpstr>
      <vt:lpstr>Trendlines for a random selection of nouns</vt:lpstr>
      <vt:lpstr>Relational nouns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Genitive inversion in Norwegian</dc:title>
  <dc:creator>Lars G Bagøien Johnsen</dc:creator>
  <cp:lastModifiedBy>Lars G Bagøien Johnsen</cp:lastModifiedBy>
  <cp:revision>6</cp:revision>
  <dcterms:created xsi:type="dcterms:W3CDTF">2021-08-07T13:56:41Z</dcterms:created>
  <dcterms:modified xsi:type="dcterms:W3CDTF">2021-08-09T14:51:29Z</dcterms:modified>
</cp:coreProperties>
</file>